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"/>
  </p:notesMasterIdLst>
  <p:sldIdLst>
    <p:sldId id="262" r:id="rId2"/>
  </p:sldIdLst>
  <p:sldSz cx="9601200" cy="6858000"/>
  <p:notesSz cx="6858000" cy="931386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5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5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5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5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52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52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52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52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5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44" y="-102"/>
      </p:cViewPr>
      <p:guideLst>
        <p:guide orient="horz" pos="2160"/>
        <p:guide pos="30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984250" y="698500"/>
            <a:ext cx="4889500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22775"/>
            <a:ext cx="5029200" cy="419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872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4872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4D52870-4FBD-40DB-9DC8-5257831583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52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52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52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52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5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725" y="2130425"/>
            <a:ext cx="815975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9863" y="3886200"/>
            <a:ext cx="6721475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4067B-AE02-456A-A313-40602B61DA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9DA9C8-5074-419C-8DD1-1C2958B27B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0538" y="609600"/>
            <a:ext cx="2039937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09600"/>
            <a:ext cx="5967413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851BD-8A2D-47D7-9F55-BD5F8AFE7F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013C0B-83CD-46B2-B7A0-FA1F5CF6CB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825" y="4406900"/>
            <a:ext cx="816133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825" y="2906713"/>
            <a:ext cx="8161338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7411A-7A6E-499A-B7FA-40F0866FD09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81200"/>
            <a:ext cx="40036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981200"/>
            <a:ext cx="40036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2CABF-A026-42FF-B418-8E70EB566A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274638"/>
            <a:ext cx="864235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425" y="1535113"/>
            <a:ext cx="4243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425" y="2174875"/>
            <a:ext cx="4243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6800" y="1535113"/>
            <a:ext cx="4244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6800" y="2174875"/>
            <a:ext cx="4244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02623-7D3C-4DAB-9D8D-573E30995A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CAC25E-84C3-40CA-BF91-BA50FD21DED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5FF5BD-5C2A-4341-A0A9-B9F66CE65F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273050"/>
            <a:ext cx="31591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438" y="273050"/>
            <a:ext cx="53673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425" y="1435100"/>
            <a:ext cx="31591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009C3-9757-4523-B4A6-E6E053327AB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188" y="4800600"/>
            <a:ext cx="5761037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81188" y="612775"/>
            <a:ext cx="5761037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1188" y="5367338"/>
            <a:ext cx="5761037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FCD2E-238D-45AB-AEF9-98AF1645C8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09600"/>
            <a:ext cx="8159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81200"/>
            <a:ext cx="81597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0725" y="6248400"/>
            <a:ext cx="2000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9775" y="6248400"/>
            <a:ext cx="3041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0225" y="6248400"/>
            <a:ext cx="2000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FC2609F-06A7-4AF9-AC57-4A31BF7B27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5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5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5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52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52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52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52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5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/>
          <p:cNvSpPr>
            <a:spLocks noGrp="1"/>
          </p:cNvSpPr>
          <p:nvPr>
            <p:ph type="body" sz="half" idx="2"/>
          </p:nvPr>
        </p:nvSpPr>
        <p:spPr>
          <a:xfrm>
            <a:off x="3200400" y="1219200"/>
            <a:ext cx="6248400" cy="5334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Area of focus: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Distributed Innovation, </a:t>
            </a: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Open Source, </a:t>
            </a: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Technological Innovation, Technology Strategy, Communities</a:t>
            </a:r>
            <a:endParaRPr lang="en-US" b="1" dirty="0" smtClean="0">
              <a:solidFill>
                <a:schemeClr val="accent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b="1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Former work: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GE Healthcare, Boston Consulting Group, MIT  </a:t>
            </a:r>
            <a:endParaRPr lang="en-US" sz="1800" b="1" dirty="0" smtClean="0">
              <a:solidFill>
                <a:schemeClr val="accent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Co-editor: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Perspectives </a:t>
            </a: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on Free and Open Source Software (MIT Press</a:t>
            </a: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b="1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Co-founder: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MIT-based </a:t>
            </a: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Open Source research community and web </a:t>
            </a: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portal </a:t>
            </a:r>
            <a:endParaRPr lang="en-US" dirty="0" smtClean="0">
              <a:solidFill>
                <a:schemeClr val="accent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b="1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Cases on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distributed innovation: </a:t>
            </a:r>
            <a:endParaRPr lang="en-US" b="1" dirty="0" smtClean="0">
              <a:solidFill>
                <a:schemeClr val="bg1">
                  <a:lumMod val="6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Data.gov</a:t>
            </a: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sz="1800" b="1" dirty="0" err="1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InnoCentive</a:t>
            </a: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, Google, Myelin Repair Foundation, SAP, </a:t>
            </a:r>
            <a:r>
              <a:rPr lang="en-US" sz="1800" b="1" dirty="0" err="1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Threadless</a:t>
            </a: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sz="1800" b="1" dirty="0" err="1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TopCoder</a:t>
            </a: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and </a:t>
            </a: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Wikipedia</a:t>
            </a:r>
            <a:endParaRPr lang="en-US" sz="1600" b="1" dirty="0" smtClean="0">
              <a:solidFill>
                <a:schemeClr val="accent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b="1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Current projects: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Open Innovation and Organizational Boundaries,  Open Innovation and Absorptive Capacity</a:t>
            </a:r>
            <a:endParaRPr lang="en-US" sz="1800" b="1" dirty="0" smtClean="0">
              <a:solidFill>
                <a:schemeClr val="accent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b="1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Lived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in: </a:t>
            </a: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Hamilton, Canada</a:t>
            </a: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; Boston, MA</a:t>
            </a:r>
            <a:endParaRPr lang="en-US" b="1" dirty="0" smtClean="0">
              <a:solidFill>
                <a:schemeClr val="accent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2" name="Picture 31" descr="Harvard Business School 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514600"/>
            <a:ext cx="2667000" cy="2667000"/>
          </a:xfrm>
          <a:prstGeom prst="rect">
            <a:avLst/>
          </a:prstGeom>
        </p:spPr>
      </p:pic>
      <p:pic>
        <p:nvPicPr>
          <p:cNvPr id="5" name="Content Placeholder 4" descr="Karim Lakhani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04800" y="1271931"/>
            <a:ext cx="2895599" cy="1928469"/>
          </a:xfrm>
        </p:spPr>
      </p:pic>
      <p:pic>
        <p:nvPicPr>
          <p:cNvPr id="33" name="Picture 32" descr="607036main_NTL_logo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4267200"/>
            <a:ext cx="1524000" cy="1278935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304800" y="6096000"/>
            <a:ext cx="2674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Calibri" pitchFamily="34" charset="0"/>
                <a:cs typeface="Calibri" pitchFamily="34" charset="0"/>
              </a:rPr>
              <a:t>e-mail</a:t>
            </a:r>
            <a:r>
              <a:rPr lang="en-US" sz="18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: klakhani@hbs.edu </a:t>
            </a:r>
            <a:endParaRPr lang="en-US" sz="18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5692775" cy="990600"/>
          </a:xfrm>
        </p:spPr>
        <p:txBody>
          <a:bodyPr anchor="t"/>
          <a:lstStyle/>
          <a:p>
            <a:r>
              <a:rPr lang="en-US" sz="2800" dirty="0" err="1" smtClean="0">
                <a:solidFill>
                  <a:srgbClr val="C00000"/>
                </a:solidFill>
                <a:latin typeface="Copperplate Gothic Light" pitchFamily="34" charset="0"/>
              </a:rPr>
              <a:t>Karim</a:t>
            </a:r>
            <a:r>
              <a:rPr lang="en-US" sz="2800" dirty="0" smtClean="0">
                <a:solidFill>
                  <a:srgbClr val="C00000"/>
                </a:solidFill>
                <a:latin typeface="Copperplate Gothic Light" pitchFamily="34" charset="0"/>
              </a:rPr>
              <a:t> R </a:t>
            </a:r>
            <a:r>
              <a:rPr lang="en-US" sz="2800" dirty="0" err="1" smtClean="0">
                <a:solidFill>
                  <a:srgbClr val="C00000"/>
                </a:solidFill>
                <a:latin typeface="Copperplate Gothic Light" pitchFamily="34" charset="0"/>
              </a:rPr>
              <a:t>Lakhani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latin typeface="Arial Narrow" pitchFamily="34" charset="0"/>
              </a:rPr>
              <a:t>Assistant Professor, Harvard Business School</a:t>
            </a:r>
            <a:br>
              <a:rPr lang="en-US" sz="1600" dirty="0" smtClean="0">
                <a:solidFill>
                  <a:schemeClr val="bg1">
                    <a:lumMod val="65000"/>
                  </a:schemeClr>
                </a:solidFill>
                <a:latin typeface="Arial Narrow" pitchFamily="34" charset="0"/>
              </a:rPr>
            </a:b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latin typeface="Arial Narrow" pitchFamily="34" charset="0"/>
              </a:rPr>
              <a:t>Director, Harvard-NASA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latin typeface="Arial Narrow" pitchFamily="34" charset="0"/>
              </a:rPr>
              <a:t>Tournament Laboratory</a:t>
            </a:r>
            <a:br>
              <a:rPr lang="en-US" sz="1600" dirty="0" smtClean="0">
                <a:solidFill>
                  <a:schemeClr val="bg1">
                    <a:lumMod val="65000"/>
                  </a:schemeClr>
                </a:solidFill>
                <a:latin typeface="Arial Narrow" pitchFamily="34" charset="0"/>
              </a:rPr>
            </a:br>
            <a:endParaRPr lang="en-US" sz="1600" dirty="0">
              <a:solidFill>
                <a:schemeClr val="bg1">
                  <a:lumMod val="65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5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52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G4 BIG MAC :Microsoft Office 98:Templates:Blank Presentation</Template>
  <TotalTime>2085</TotalTime>
  <Words>103</Words>
  <Application>Microsoft Office PowerPoint</Application>
  <PresentationFormat>Custom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Times</vt:lpstr>
      <vt:lpstr>Arial</vt:lpstr>
      <vt:lpstr>Blank Presentation</vt:lpstr>
      <vt:lpstr>Karim R Lakhani Assistant Professor, Harvard Business School Director, Harvard-NASA Tournament Laboratory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George Borowsky</dc:creator>
  <cp:lastModifiedBy>Franky</cp:lastModifiedBy>
  <cp:revision>54</cp:revision>
  <cp:lastPrinted>2011-12-29T22:33:36Z</cp:lastPrinted>
  <dcterms:created xsi:type="dcterms:W3CDTF">2003-04-20T11:29:24Z</dcterms:created>
  <dcterms:modified xsi:type="dcterms:W3CDTF">2012-01-19T09:10:06Z</dcterms:modified>
</cp:coreProperties>
</file>